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0"/>
  </p:notesMasterIdLst>
  <p:sldIdLst>
    <p:sldId id="281" r:id="rId2"/>
    <p:sldId id="285" r:id="rId3"/>
    <p:sldId id="283" r:id="rId4"/>
    <p:sldId id="284" r:id="rId5"/>
    <p:sldId id="286" r:id="rId6"/>
    <p:sldId id="287" r:id="rId7"/>
    <p:sldId id="288" r:id="rId8"/>
    <p:sldId id="290" r:id="rId9"/>
    <p:sldId id="289" r:id="rId10"/>
    <p:sldId id="291" r:id="rId11"/>
    <p:sldId id="300" r:id="rId12"/>
    <p:sldId id="317" r:id="rId13"/>
    <p:sldId id="324" r:id="rId14"/>
    <p:sldId id="325" r:id="rId15"/>
    <p:sldId id="320" r:id="rId16"/>
    <p:sldId id="327" r:id="rId17"/>
    <p:sldId id="328" r:id="rId18"/>
    <p:sldId id="332" r:id="rId19"/>
    <p:sldId id="334" r:id="rId20"/>
    <p:sldId id="336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3" r:id="rId35"/>
    <p:sldId id="354" r:id="rId36"/>
    <p:sldId id="355" r:id="rId37"/>
    <p:sldId id="356" r:id="rId38"/>
    <p:sldId id="35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76" d="100"/>
          <a:sy n="76" d="100"/>
        </p:scale>
        <p:origin x="-11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1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15581F-7BAA-46D1-BF02-96AF7BA270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479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00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Plan du XIIème siècle où le site de </a:t>
            </a:r>
            <a:r>
              <a:rPr lang="fr-FR" dirty="0" err="1" smtClean="0"/>
              <a:t>Gromelle</a:t>
            </a:r>
            <a:r>
              <a:rPr lang="fr-FR" dirty="0" smtClean="0"/>
              <a:t> à Vedène était déjà un moulin à papier.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23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barrage du moulin de l’Etang à Murs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018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5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6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6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6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5581F-7BAA-46D1-BF02-96AF7BA2709E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6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307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3076" name="Picture 4" descr="A:\minispir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 eaLnBrk="1" hangingPunct="1">
              <a:defRPr>
                <a:solidFill>
                  <a:srgbClr val="A08366"/>
                </a:solidFill>
              </a:defRPr>
            </a:lvl1pPr>
          </a:lstStyle>
          <a:p>
            <a:endParaRPr lang="fr-FR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 eaLnBrk="1" hangingPunct="1">
              <a:defRPr>
                <a:solidFill>
                  <a:srgbClr val="A08366"/>
                </a:solidFill>
              </a:defRPr>
            </a:lvl1pPr>
          </a:lstStyle>
          <a:p>
            <a:endParaRPr lang="fr-FR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 eaLnBrk="1" hangingPunct="1">
              <a:defRPr>
                <a:solidFill>
                  <a:srgbClr val="A08366"/>
                </a:solidFill>
              </a:defRPr>
            </a:lvl1pPr>
          </a:lstStyle>
          <a:p>
            <a:fld id="{8A8701C2-7613-4730-B088-A0D707E1645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58D88-24D1-430C-8FD2-EA568C8D88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0996-4A3E-4AC3-A600-139A91D237D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B9208-89D7-4129-8B92-72BFCDD3A38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4C5A5-4691-4CD6-A74B-D3AB84B537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FFEED-48F2-4B9E-97C3-179834D7A3A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DF7BA-29CC-4E66-84BE-CF30A902AA6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6C83-4496-419E-B936-98FC98980D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ABC49-959B-4BE8-988F-4E7985F3182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E478-A567-448E-8215-7753FBD14F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4B78A-4FEB-4A9D-914B-621F7B105C0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052" name="Picture 4" descr="A:\minispir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</p:spPr>
        </p:pic>
        <p:sp>
          <p:nvSpPr>
            <p:cNvPr id="2053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fr-FR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5C2F119A-CE4E-4169-B043-399FEAA8135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899592" y="98072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Quelques images et photos et informations sur l’eau et l’industrie en Vaucluse</a:t>
            </a:r>
            <a:endParaRPr kumimoji="1" lang="fr-FR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1547664" y="2276872"/>
            <a:ext cx="6400800" cy="3744416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Au XIXème siècle, près de 1000 km de voies d’eau en Vaucluse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648"/>
            <a:ext cx="4907106" cy="55443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587727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Usines hydrauliques sur le cours d’eau du </a:t>
            </a:r>
            <a:r>
              <a:rPr lang="fr-FR" sz="1600" b="1" dirty="0" err="1" smtClean="0"/>
              <a:t>Grozeau</a:t>
            </a:r>
            <a:r>
              <a:rPr lang="fr-FR" sz="1600" b="1" dirty="0" smtClean="0"/>
              <a:t> à Malaucène</a:t>
            </a:r>
            <a:r>
              <a:rPr lang="fr-FR" sz="1600" b="1" dirty="0"/>
              <a:t> </a:t>
            </a:r>
            <a:r>
              <a:rPr lang="fr-FR" sz="1600" b="1" dirty="0" smtClean="0"/>
              <a:t>en 1840</a:t>
            </a:r>
          </a:p>
          <a:p>
            <a:pPr algn="ctr"/>
            <a:r>
              <a:rPr lang="fr-FR" sz="1600" b="1" dirty="0" smtClean="0"/>
              <a:t>(Arch. Dép. Vaucluse 5 M 133 dossier Berger).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02697" cy="58808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66270" y="6093296"/>
            <a:ext cx="5514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Plan du XVIIème siècle où le site de </a:t>
            </a:r>
            <a:r>
              <a:rPr lang="fr-FR" sz="1600" b="1" dirty="0" err="1" smtClean="0"/>
              <a:t>Gromelle</a:t>
            </a:r>
            <a:r>
              <a:rPr lang="fr-FR" sz="1600" b="1" dirty="0" smtClean="0"/>
              <a:t> à Vedène était </a:t>
            </a:r>
          </a:p>
          <a:p>
            <a:pPr algn="ctr"/>
            <a:r>
              <a:rPr lang="fr-FR" sz="1600" b="1" dirty="0" smtClean="0"/>
              <a:t>déjà un moulin à papier (Arch. Dép. Vaucluse 36 J 356)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6921254" cy="644761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7504" y="5803179"/>
            <a:ext cx="883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Plan cadastral (début XIXe) du territoire de Murs où les trois premiers moulins, </a:t>
            </a:r>
          </a:p>
          <a:p>
            <a:pPr algn="ctr"/>
            <a:r>
              <a:rPr lang="fr-FR" sz="1600" b="1" dirty="0" smtClean="0"/>
              <a:t>avec leurs réserves d’eau, sont mentionnés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1corr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764704"/>
            <a:ext cx="7495886" cy="49684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35696" y="6093296"/>
            <a:ext cx="5730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Le barrage du moulin de l’Etang à Murs (cliché ASPPIV 1993)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2corr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645360"/>
            <a:ext cx="6552728" cy="5389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55379" y="6022419"/>
            <a:ext cx="74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Date probable (1584) de la construction du barrage du premier  moulin de la combe de </a:t>
            </a:r>
            <a:r>
              <a:rPr lang="fr-FR" sz="1600" b="1" dirty="0" err="1" smtClean="0"/>
              <a:t>Véroncle</a:t>
            </a:r>
            <a:r>
              <a:rPr lang="fr-FR" sz="1600" b="1" dirty="0" smtClean="0"/>
              <a:t> à Murs (Cliché ASPPIV 1994).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836712"/>
            <a:ext cx="7513914" cy="49684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44366" y="5813572"/>
            <a:ext cx="575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Vestiges d’un ancien moulin à farine dans la combe de </a:t>
            </a:r>
            <a:r>
              <a:rPr lang="fr-FR" sz="1600" b="1" dirty="0" err="1" smtClean="0"/>
              <a:t>Véroncle</a:t>
            </a:r>
            <a:endParaRPr lang="fr-FR" sz="1600" b="1" dirty="0" smtClean="0"/>
          </a:p>
          <a:p>
            <a:pPr algn="ctr"/>
            <a:r>
              <a:rPr lang="fr-FR" sz="1600" b="1" dirty="0" smtClean="0"/>
              <a:t> à Murs (Cliché ASPPIV, 1994).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4corr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32656"/>
            <a:ext cx="4220040" cy="6163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46608" y="5805264"/>
            <a:ext cx="547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00000"/>
                </a:solidFill>
              </a:rPr>
              <a:t>Vestiges d’un ancien moulin à farine dans la combe de </a:t>
            </a:r>
            <a:r>
              <a:rPr lang="fr-FR" sz="1600" dirty="0" err="1" smtClean="0">
                <a:solidFill>
                  <a:srgbClr val="C00000"/>
                </a:solidFill>
              </a:rPr>
              <a:t>Véroncle</a:t>
            </a:r>
            <a:endParaRPr lang="fr-FR" sz="1600" dirty="0" smtClean="0">
              <a:solidFill>
                <a:srgbClr val="C00000"/>
              </a:solidFill>
            </a:endParaRPr>
          </a:p>
          <a:p>
            <a:pPr algn="ctr"/>
            <a:r>
              <a:rPr lang="fr-FR" sz="1600" dirty="0" smtClean="0">
                <a:solidFill>
                  <a:srgbClr val="C00000"/>
                </a:solidFill>
              </a:rPr>
              <a:t> à Gordes (Cliché ASPPIV, 1994),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5corr co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812710"/>
            <a:ext cx="7704856" cy="51365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96092" y="5949280"/>
            <a:ext cx="5802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Vestiges d’un ancien moulin à farine dans la combe de </a:t>
            </a:r>
            <a:r>
              <a:rPr lang="fr-FR" sz="1600" b="1" dirty="0" err="1" smtClean="0"/>
              <a:t>Véroncle</a:t>
            </a:r>
            <a:r>
              <a:rPr lang="fr-FR" sz="1600" b="1" dirty="0" smtClean="0"/>
              <a:t> </a:t>
            </a:r>
          </a:p>
          <a:p>
            <a:pPr algn="ctr"/>
            <a:r>
              <a:rPr lang="fr-FR" sz="1600" b="1" dirty="0" smtClean="0"/>
              <a:t>à Gordes (Cliché ASPPIV, 1994).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ean Pierre\Desktop\acqueduc au Barro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7"/>
            <a:ext cx="8136904" cy="542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76979" y="5685250"/>
            <a:ext cx="5900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Pont-</a:t>
            </a:r>
            <a:r>
              <a:rPr lang="fr-FR" sz="1600" b="1" dirty="0" err="1" smtClean="0"/>
              <a:t>acqueduc</a:t>
            </a:r>
            <a:r>
              <a:rPr lang="fr-FR" sz="1600" b="1" dirty="0" smtClean="0"/>
              <a:t> construit vers 1840  sur la commune du </a:t>
            </a:r>
            <a:r>
              <a:rPr lang="fr-FR" sz="1600" b="1" dirty="0" err="1" smtClean="0"/>
              <a:t>Barroux</a:t>
            </a:r>
            <a:r>
              <a:rPr lang="fr-FR" sz="1600" b="1" dirty="0" smtClean="0"/>
              <a:t> </a:t>
            </a:r>
          </a:p>
          <a:p>
            <a:pPr algn="ctr"/>
            <a:r>
              <a:rPr lang="fr-FR" sz="1600" b="1" dirty="0" smtClean="0"/>
              <a:t>pour donner passage aux eaux de la source de Saint-</a:t>
            </a:r>
            <a:r>
              <a:rPr lang="fr-FR" sz="1600" b="1" dirty="0" err="1" smtClean="0"/>
              <a:t>Andéol</a:t>
            </a:r>
            <a:r>
              <a:rPr lang="fr-FR" sz="1600" b="1" dirty="0" smtClean="0"/>
              <a:t> pour </a:t>
            </a:r>
          </a:p>
          <a:p>
            <a:pPr algn="ctr"/>
            <a:r>
              <a:rPr lang="fr-FR" sz="1600" b="1" dirty="0" smtClean="0"/>
              <a:t>alimenter le village (Cliché ASPPIV, 2007). 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4193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7893" y="6056031"/>
            <a:ext cx="579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Ancien moulin de la Seille à Bédarrides (Cliché ASPPIV, 2017)</a:t>
            </a:r>
            <a:r>
              <a:rPr lang="fr-FR" b="1" dirty="0" smtClean="0"/>
              <a:t>.</a:t>
            </a:r>
            <a:endParaRPr lang="fr-FR" b="1" dirty="0"/>
          </a:p>
        </p:txBody>
      </p:sp>
      <p:pic>
        <p:nvPicPr>
          <p:cNvPr id="3074" name="Picture 2" descr="C:\Users\Jean Pierre\Desktop\moulin de la Seille à Bédarrid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2063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2852928" cy="52273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4829029" cy="42233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99592" y="59492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Sandrine </a:t>
            </a:r>
            <a:r>
              <a:rPr lang="fr-FR" sz="1400" dirty="0" err="1" smtClean="0"/>
              <a:t>Rambla</a:t>
            </a:r>
            <a:r>
              <a:rPr lang="fr-FR" sz="1400" dirty="0" smtClean="0"/>
              <a:t>, le patrimoine industriel hydraulique des sorgues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3698775" y="5728910"/>
            <a:ext cx="5091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Les principaux cours d’eau du Vaucluse </a:t>
            </a:r>
          </a:p>
          <a:p>
            <a:pPr algn="ctr"/>
            <a:r>
              <a:rPr lang="fr-FR" sz="1400" dirty="0" smtClean="0"/>
              <a:t>Ce sont 993 kilomètres de cours d’eau  (Rhône et Durance compris</a:t>
            </a:r>
          </a:p>
          <a:p>
            <a:pPr algn="ctr"/>
            <a:r>
              <a:rPr lang="fr-FR" sz="1400" dirty="0" smtClean="0"/>
              <a:t>qui ont été recensés en 1877)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9036" y="6204107"/>
            <a:ext cx="5875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Ancien moulin à farine Rouvier à Bollène (Cliché ASPPIV, 2009).</a:t>
            </a:r>
            <a:endParaRPr lang="fr-FR" sz="1600" b="1" dirty="0"/>
          </a:p>
        </p:txBody>
      </p:sp>
      <p:pic>
        <p:nvPicPr>
          <p:cNvPr id="5122" name="Picture 2" descr="C:\Users\Jean Pierre\Desktop\moulin Rouvier à Bollè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445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3" y="476672"/>
            <a:ext cx="7855269" cy="48245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55485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Plan du moulin à farine de </a:t>
            </a:r>
            <a:r>
              <a:rPr lang="fr-FR" sz="1600" b="1" dirty="0" err="1" smtClean="0"/>
              <a:t>Violès</a:t>
            </a:r>
            <a:r>
              <a:rPr lang="fr-FR" sz="1600" b="1" dirty="0" smtClean="0"/>
              <a:t> vers </a:t>
            </a:r>
            <a:r>
              <a:rPr lang="fr-FR" sz="1600" b="1" dirty="0" smtClean="0"/>
              <a:t>1775 (Archives communales de </a:t>
            </a:r>
            <a:r>
              <a:rPr lang="fr-FR" sz="1600" b="1" dirty="0" err="1" smtClean="0"/>
              <a:t>Violès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3960440" cy="60392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36096" y="2276872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Moulin à farine du domaine de Sainte Catherine (près de </a:t>
            </a:r>
            <a:r>
              <a:rPr lang="fr-FR" sz="1600" b="1" dirty="0" err="1" smtClean="0"/>
              <a:t>Montdevergues</a:t>
            </a:r>
            <a:r>
              <a:rPr lang="fr-FR" sz="1600" b="1" dirty="0" smtClean="0"/>
              <a:t>) à Avignon, fin XVIIIème siècle. (Arch. dép. Vaucluse, H Sainte-Catherine 41).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4248472" cy="61869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96136" y="234888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Le </a:t>
            </a:r>
            <a:r>
              <a:rPr lang="fr-FR" sz="1600" b="1" dirty="0" err="1" smtClean="0"/>
              <a:t>roudet</a:t>
            </a:r>
            <a:r>
              <a:rPr lang="fr-FR" sz="1600" b="1" dirty="0" smtClean="0"/>
              <a:t> du moulin </a:t>
            </a:r>
            <a:r>
              <a:rPr lang="fr-FR" sz="1600" b="1" dirty="0" err="1" smtClean="0"/>
              <a:t>Cabrier</a:t>
            </a:r>
            <a:r>
              <a:rPr lang="fr-FR" sz="1600" b="1" dirty="0" smtClean="0"/>
              <a:t> à Murs (cliché ASPPIV, 1994).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7525906" cy="504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19672" y="5805264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Le </a:t>
            </a:r>
            <a:r>
              <a:rPr lang="fr-FR" sz="1600" b="1" dirty="0" err="1" smtClean="0"/>
              <a:t>roudet</a:t>
            </a:r>
            <a:r>
              <a:rPr lang="fr-FR" sz="1600" b="1" dirty="0" smtClean="0"/>
              <a:t> métallique du moulin à farine de </a:t>
            </a:r>
            <a:r>
              <a:rPr lang="fr-FR" sz="1600" b="1" dirty="0" err="1" smtClean="0"/>
              <a:t>Séguret</a:t>
            </a:r>
            <a:r>
              <a:rPr lang="fr-FR" sz="1600" b="1" dirty="0" smtClean="0"/>
              <a:t> (cliché ASPPIV, 2003)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4151128" cy="59884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0113" y="242088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Ouvrière en soie à son poste de travail à la fabrique de soie </a:t>
            </a:r>
            <a:r>
              <a:rPr lang="fr-FR" sz="1600" b="1" dirty="0" err="1" smtClean="0"/>
              <a:t>Gourgeon</a:t>
            </a:r>
            <a:r>
              <a:rPr lang="fr-FR" sz="1600" b="1" dirty="0" smtClean="0"/>
              <a:t> à </a:t>
            </a:r>
            <a:r>
              <a:rPr lang="fr-FR" sz="1600" b="1" dirty="0" err="1" smtClean="0"/>
              <a:t>Violès</a:t>
            </a:r>
            <a:r>
              <a:rPr lang="fr-FR" sz="1600" b="1" dirty="0" smtClean="0"/>
              <a:t> en 1845.</a:t>
            </a:r>
          </a:p>
          <a:p>
            <a:pPr algn="ctr"/>
            <a:r>
              <a:rPr lang="fr-FR" sz="1600" b="1" dirty="0" smtClean="0"/>
              <a:t>(Arch. dép. Vaucluse </a:t>
            </a:r>
          </a:p>
          <a:p>
            <a:pPr algn="ctr"/>
            <a:r>
              <a:rPr lang="fr-FR" sz="1600" b="1" dirty="0" smtClean="0"/>
              <a:t>5 M 133)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4"/>
          <a:stretch>
            <a:fillRect/>
          </a:stretch>
        </p:blipFill>
        <p:spPr>
          <a:xfrm>
            <a:off x="971600" y="764704"/>
            <a:ext cx="7704856" cy="52240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83968" y="6062725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Carte postale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584000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1403648" y="6093296"/>
            <a:ext cx="6624736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Roue à L'Isle-sur-la-Sorgue prise par la glace ( Cliché ASPPIV, 2005)</a:t>
            </a:r>
            <a:endParaRPr kumimoji="1" lang="fr-F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7134353" cy="48245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87624" y="537321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Les roues hydrauliques servent aussi pour l’arrosage des jardins à L’Isle-sur-la-Sorgue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2656"/>
            <a:ext cx="7524328" cy="56432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8" y="587727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Une roue hydraulique restaurée il y a quelques années dans la rue des Teinturiers à Avignon (cliché ASPPIV)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39752" y="363915"/>
            <a:ext cx="62646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Usines hydrauliques en 1862</a:t>
            </a:r>
          </a:p>
          <a:p>
            <a:endParaRPr lang="fr-FR" sz="1600" dirty="0"/>
          </a:p>
          <a:p>
            <a:r>
              <a:rPr lang="fr-FR" sz="1600" dirty="0" smtClean="0"/>
              <a:t>Moulins à farine 		242 (447 paires de meules)</a:t>
            </a:r>
          </a:p>
          <a:p>
            <a:r>
              <a:rPr lang="fr-FR" sz="1600" dirty="0" smtClean="0"/>
              <a:t>Moulins à soie		68</a:t>
            </a:r>
          </a:p>
          <a:p>
            <a:r>
              <a:rPr lang="fr-FR" sz="1600" dirty="0" smtClean="0"/>
              <a:t>Moulins à garance		43	</a:t>
            </a:r>
          </a:p>
          <a:p>
            <a:r>
              <a:rPr lang="fr-FR" sz="1600" dirty="0" smtClean="0"/>
              <a:t>Papeteries			20	</a:t>
            </a:r>
          </a:p>
          <a:p>
            <a:r>
              <a:rPr lang="fr-FR" sz="1600" dirty="0" smtClean="0"/>
              <a:t>Scieries à bois		10</a:t>
            </a:r>
          </a:p>
          <a:p>
            <a:r>
              <a:rPr lang="fr-FR" sz="1600" dirty="0" smtClean="0"/>
              <a:t>Moulins à plâtre		9	</a:t>
            </a:r>
          </a:p>
          <a:p>
            <a:r>
              <a:rPr lang="fr-FR" sz="1600" dirty="0" smtClean="0"/>
              <a:t>Moulins à ouvrer la laine	7</a:t>
            </a:r>
          </a:p>
          <a:p>
            <a:r>
              <a:rPr lang="fr-FR" sz="1600" dirty="0" smtClean="0"/>
              <a:t>Ateliers d’ajustage		9	</a:t>
            </a:r>
          </a:p>
          <a:p>
            <a:r>
              <a:rPr lang="fr-FR" sz="1600" dirty="0" err="1" smtClean="0"/>
              <a:t>Moulis</a:t>
            </a:r>
            <a:r>
              <a:rPr lang="fr-FR" sz="1600" dirty="0" smtClean="0"/>
              <a:t> à huile		8	</a:t>
            </a:r>
          </a:p>
          <a:p>
            <a:r>
              <a:rPr lang="fr-FR" sz="1600" dirty="0" smtClean="0"/>
              <a:t>Moulins à tan		5</a:t>
            </a:r>
          </a:p>
          <a:p>
            <a:r>
              <a:rPr lang="fr-FR" sz="1600" dirty="0" err="1" smtClean="0"/>
              <a:t>Gruaires</a:t>
            </a:r>
            <a:r>
              <a:rPr lang="fr-FR" sz="1600" dirty="0" smtClean="0"/>
              <a:t>			3</a:t>
            </a:r>
          </a:p>
          <a:p>
            <a:r>
              <a:rPr lang="fr-FR" sz="1600" dirty="0" smtClean="0"/>
              <a:t>Scieries à marbre		3</a:t>
            </a:r>
          </a:p>
          <a:p>
            <a:r>
              <a:rPr lang="fr-FR" sz="1600" dirty="0" smtClean="0"/>
              <a:t>Martinets et laminoirs		3</a:t>
            </a:r>
          </a:p>
          <a:p>
            <a:r>
              <a:rPr lang="fr-FR" sz="1600" dirty="0" smtClean="0"/>
              <a:t>Moulins à tourteaux		3	</a:t>
            </a:r>
          </a:p>
          <a:p>
            <a:r>
              <a:rPr lang="fr-FR" sz="1600" dirty="0" smtClean="0"/>
              <a:t>Moulins à triturer le bois	2	</a:t>
            </a:r>
          </a:p>
          <a:p>
            <a:r>
              <a:rPr lang="fr-FR" sz="1600" dirty="0" smtClean="0"/>
              <a:t>Foulons			2</a:t>
            </a:r>
          </a:p>
          <a:p>
            <a:r>
              <a:rPr lang="fr-FR" sz="1600" dirty="0" smtClean="0"/>
              <a:t>Fabrique de garancine		1</a:t>
            </a:r>
          </a:p>
          <a:p>
            <a:r>
              <a:rPr lang="fr-FR" sz="1600" dirty="0" smtClean="0"/>
              <a:t>Fabrique de cordonnets	1</a:t>
            </a:r>
          </a:p>
          <a:p>
            <a:r>
              <a:rPr lang="fr-FR" sz="1600" dirty="0" smtClean="0"/>
              <a:t>Souffleuse			1</a:t>
            </a:r>
          </a:p>
          <a:p>
            <a:r>
              <a:rPr lang="fr-FR" sz="1600" dirty="0" smtClean="0"/>
              <a:t>Fabrique de chocolat		1</a:t>
            </a:r>
          </a:p>
          <a:p>
            <a:r>
              <a:rPr lang="fr-FR" sz="1600" dirty="0" smtClean="0"/>
              <a:t>Distillerie			1</a:t>
            </a:r>
          </a:p>
          <a:p>
            <a:r>
              <a:rPr lang="fr-FR" sz="1600" dirty="0" smtClean="0"/>
              <a:t>Fabrique de draps		1</a:t>
            </a:r>
          </a:p>
          <a:p>
            <a:r>
              <a:rPr lang="fr-FR" sz="1600" dirty="0" smtClean="0"/>
              <a:t>	</a:t>
            </a:r>
          </a:p>
          <a:p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4677984" cy="62373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84168" y="2996952"/>
            <a:ext cx="2737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Vestiges hydrauliques au Thor ayant servi à une fabrique de poudre de garance</a:t>
            </a:r>
          </a:p>
          <a:p>
            <a:pPr algn="ctr"/>
            <a:r>
              <a:rPr lang="fr-FR" sz="1600" b="1" dirty="0" smtClean="0"/>
              <a:t>(Cliché ASPPIV)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796653" cy="51845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5877272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Roue hydraulique verticale en fer à Grillon. (cliché ASPPIV, 2010),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740352" cy="51602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5877272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Roue hydraulique verticale en fer à l’Isle-sur-la-Sorgue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620339" cy="55446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5776" y="609059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Roues hydrauliques à Sorgues (cliché ASPPIV, 2005)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825704" cy="60212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3848" y="573325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Vestiges de l’usine de </a:t>
            </a:r>
            <a:r>
              <a:rPr lang="fr-FR" sz="1600" b="1" dirty="0" err="1" smtClean="0"/>
              <a:t>Valobre</a:t>
            </a:r>
            <a:r>
              <a:rPr lang="fr-FR" sz="1600" b="1" dirty="0" smtClean="0"/>
              <a:t> à Entraigues (cliché ASPPIV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0052"/>
          <p:cNvPicPr>
            <a:picLocks noChangeAspect="1" noChangeArrowheads="1"/>
          </p:cNvPicPr>
          <p:nvPr/>
        </p:nvPicPr>
        <p:blipFill>
          <a:blip r:embed="rId2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67910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75656" y="573325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Minoterie Tarascon à Saint-Saturnin-les-Avignon (cliché ASPPIV)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an Pierre\Desktop\requien\File0074 - C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5628123" cy="61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732240" y="1196752"/>
            <a:ext cx="2088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Roues hydrauliques et meules de la fabrique de garance de la Verne à Bédarrides en 1877.</a:t>
            </a:r>
          </a:p>
          <a:p>
            <a:pPr algn="ctr"/>
            <a:r>
              <a:rPr lang="fr-FR" dirty="0" smtClean="0"/>
              <a:t>Arch. dép. Vaucluse 3 U 2/749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407578" cy="6135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 carte moulins sorgues copie cor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7884368" cy="55361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51720" y="5877272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Répartition des moulins de garance et des usines de garancine sur les Sorgues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5" y="620688"/>
            <a:ext cx="74168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Nombre d’usines hydrauliques sur quelques cours d’eau vauclusien au XIXème siècle</a:t>
            </a:r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/>
          </a:p>
          <a:p>
            <a:r>
              <a:rPr lang="fr-FR" sz="1800" dirty="0" smtClean="0"/>
              <a:t>Rivière de la </a:t>
            </a:r>
            <a:r>
              <a:rPr lang="fr-FR" sz="1800" dirty="0" err="1" smtClean="0"/>
              <a:t>Nesque</a:t>
            </a:r>
            <a:r>
              <a:rPr lang="fr-FR" sz="1800" dirty="0" smtClean="0"/>
              <a:t> : 22 usines hydrauliques </a:t>
            </a:r>
          </a:p>
          <a:p>
            <a:r>
              <a:rPr lang="fr-FR" sz="1800" dirty="0" smtClean="0"/>
              <a:t>Rivière de l’</a:t>
            </a:r>
            <a:r>
              <a:rPr lang="fr-FR" sz="1800" dirty="0" err="1" smtClean="0"/>
              <a:t>Ouvèze</a:t>
            </a:r>
            <a:r>
              <a:rPr lang="fr-FR" sz="1800" dirty="0" smtClean="0"/>
              <a:t> : 30 usines hydrauliques</a:t>
            </a:r>
          </a:p>
          <a:p>
            <a:r>
              <a:rPr lang="fr-FR" sz="1800" dirty="0" smtClean="0"/>
              <a:t>Rivière de la Sorgue et ses affluents jusqu’à Avignon : 102 usines hydrauliques (dont 42 à L’Isle-sur-la-Sorgue)</a:t>
            </a:r>
          </a:p>
          <a:p>
            <a:r>
              <a:rPr lang="fr-FR" sz="1800" dirty="0" smtClean="0"/>
              <a:t>Canal Saint-Julien à Cavaillon : 19 usines hydrauliques</a:t>
            </a:r>
          </a:p>
          <a:p>
            <a:r>
              <a:rPr lang="fr-FR" sz="1800" dirty="0" smtClean="0"/>
              <a:t>Combe de </a:t>
            </a:r>
            <a:r>
              <a:rPr lang="fr-FR" sz="1800" dirty="0" err="1" smtClean="0"/>
              <a:t>Véroncle</a:t>
            </a:r>
            <a:r>
              <a:rPr lang="fr-FR" sz="1800" dirty="0" smtClean="0"/>
              <a:t> entre Murs et Gordes : 10 moulins hydrauliques</a:t>
            </a:r>
          </a:p>
          <a:p>
            <a:r>
              <a:rPr lang="fr-FR" sz="1800" dirty="0" smtClean="0"/>
              <a:t>Canal du </a:t>
            </a:r>
            <a:r>
              <a:rPr lang="fr-FR" sz="1800" dirty="0" err="1" smtClean="0"/>
              <a:t>Coulon</a:t>
            </a:r>
            <a:r>
              <a:rPr lang="fr-FR" sz="1800" dirty="0" smtClean="0"/>
              <a:t> entre Viens et Cavaillon : 31 usines hydrauliques dont 27 moulins à farine</a:t>
            </a:r>
          </a:p>
          <a:p>
            <a:r>
              <a:rPr lang="fr-FR" sz="1800" dirty="0" smtClean="0"/>
              <a:t>Le torrent de l’Eze entre La Bastide-des-</a:t>
            </a:r>
            <a:r>
              <a:rPr lang="fr-FR" sz="1800" dirty="0" err="1" smtClean="0"/>
              <a:t>Jourdans</a:t>
            </a:r>
            <a:r>
              <a:rPr lang="fr-FR" sz="1800" dirty="0" smtClean="0"/>
              <a:t> et Pertuis : 6 usines hydrauliques</a:t>
            </a:r>
          </a:p>
          <a:p>
            <a:r>
              <a:rPr lang="fr-FR" sz="1800" dirty="0" smtClean="0"/>
              <a:t>Le canal de la Seille entre </a:t>
            </a:r>
            <a:r>
              <a:rPr lang="fr-FR" sz="1800" dirty="0" err="1" smtClean="0"/>
              <a:t>Jonquières</a:t>
            </a:r>
            <a:r>
              <a:rPr lang="fr-FR" sz="1800" dirty="0" smtClean="0"/>
              <a:t> et Bédarrides : 14 usines hydrauliques</a:t>
            </a:r>
          </a:p>
          <a:p>
            <a:endParaRPr lang="fr-F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548680"/>
            <a:ext cx="69127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/>
              <a:t>Statistique sur les roues hydrauliques en fonction en Vaucluse en 1899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000" b="1" dirty="0" smtClean="0"/>
              <a:t>Roues horizontales :</a:t>
            </a:r>
            <a:endParaRPr lang="fr-FR" sz="2000" b="1" dirty="0"/>
          </a:p>
          <a:p>
            <a:r>
              <a:rPr lang="fr-FR" sz="2000" dirty="0"/>
              <a:t>Rouets </a:t>
            </a:r>
            <a:r>
              <a:rPr lang="fr-FR" sz="2000" dirty="0" smtClean="0"/>
              <a:t>ou </a:t>
            </a:r>
            <a:r>
              <a:rPr lang="fr-FR" sz="2000" dirty="0" err="1" smtClean="0"/>
              <a:t>roudets</a:t>
            </a:r>
            <a:r>
              <a:rPr lang="fr-FR" sz="2000" dirty="0" smtClean="0"/>
              <a:t>  : 168</a:t>
            </a:r>
            <a:endParaRPr lang="fr-FR" sz="2000" dirty="0"/>
          </a:p>
          <a:p>
            <a:r>
              <a:rPr lang="fr-FR" sz="2000" dirty="0"/>
              <a:t>Rouets à cuiller : </a:t>
            </a:r>
            <a:r>
              <a:rPr lang="fr-FR" sz="2000" dirty="0" smtClean="0"/>
              <a:t>15</a:t>
            </a:r>
            <a:endParaRPr lang="fr-FR" sz="2000" dirty="0"/>
          </a:p>
          <a:p>
            <a:r>
              <a:rPr lang="fr-FR" sz="2000" dirty="0"/>
              <a:t>Rouets </a:t>
            </a:r>
            <a:r>
              <a:rPr lang="fr-FR" sz="2000" dirty="0" smtClean="0"/>
              <a:t>à cuve</a:t>
            </a:r>
            <a:r>
              <a:rPr lang="fr-FR" sz="2000" dirty="0"/>
              <a:t> : </a:t>
            </a:r>
            <a:r>
              <a:rPr lang="fr-FR" sz="2000" dirty="0" smtClean="0"/>
              <a:t>5</a:t>
            </a:r>
          </a:p>
          <a:p>
            <a:endParaRPr lang="fr-FR" sz="2000" dirty="0"/>
          </a:p>
          <a:p>
            <a:pPr algn="ctr"/>
            <a:r>
              <a:rPr lang="fr-FR" sz="2000" b="1" dirty="0" smtClean="0"/>
              <a:t>Roues verticales</a:t>
            </a:r>
          </a:p>
          <a:p>
            <a:r>
              <a:rPr lang="fr-FR" sz="2000" dirty="0" smtClean="0"/>
              <a:t>Roues pendantes : 64</a:t>
            </a:r>
          </a:p>
          <a:p>
            <a:r>
              <a:rPr lang="fr-FR" sz="2000" dirty="0" smtClean="0"/>
              <a:t>Roues en dessous : 36</a:t>
            </a:r>
          </a:p>
          <a:p>
            <a:r>
              <a:rPr lang="fr-FR" sz="2000" dirty="0" smtClean="0"/>
              <a:t>Roues de côté : 102	</a:t>
            </a:r>
          </a:p>
          <a:p>
            <a:r>
              <a:rPr lang="fr-FR" sz="2000" dirty="0" smtClean="0"/>
              <a:t>Roues en dessus : 94</a:t>
            </a:r>
          </a:p>
          <a:p>
            <a:r>
              <a:rPr lang="fr-FR" sz="2000" dirty="0" smtClean="0"/>
              <a:t>Roues Poncelet : 32</a:t>
            </a:r>
          </a:p>
          <a:p>
            <a:r>
              <a:rPr lang="fr-FR" sz="2000" dirty="0" smtClean="0"/>
              <a:t>Roues </a:t>
            </a:r>
            <a:r>
              <a:rPr lang="fr-FR" sz="2000" dirty="0" err="1" smtClean="0"/>
              <a:t>Sagebien</a:t>
            </a:r>
            <a:r>
              <a:rPr lang="fr-FR" sz="2000" dirty="0" smtClean="0"/>
              <a:t> : 11</a:t>
            </a:r>
          </a:p>
          <a:p>
            <a:endParaRPr lang="fr-FR" sz="2000" dirty="0"/>
          </a:p>
          <a:p>
            <a:pPr algn="ctr"/>
            <a:r>
              <a:rPr lang="fr-FR" sz="2000" b="1" dirty="0" smtClean="0"/>
              <a:t>Turbines :</a:t>
            </a:r>
          </a:p>
          <a:p>
            <a:r>
              <a:rPr lang="fr-FR" sz="2000" dirty="0" smtClean="0"/>
              <a:t>Francis : 107</a:t>
            </a:r>
          </a:p>
          <a:p>
            <a:r>
              <a:rPr lang="fr-FR" sz="2000" dirty="0" smtClean="0"/>
              <a:t>Hercule : 4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956376" cy="58763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45848" y="5805264"/>
            <a:ext cx="586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L’industrie de la soie et de la laine sont les principales activités à </a:t>
            </a:r>
          </a:p>
          <a:p>
            <a:pPr algn="ctr"/>
            <a:r>
              <a:rPr lang="fr-FR" sz="1600" b="1" dirty="0" smtClean="0"/>
              <a:t>L’Isle-sur-la-Sorgue, notamment sur le canal de l’</a:t>
            </a:r>
            <a:r>
              <a:rPr lang="fr-FR" sz="1600" b="1" dirty="0" err="1" smtClean="0"/>
              <a:t>Arquet</a:t>
            </a:r>
            <a:r>
              <a:rPr lang="fr-FR" sz="1600" b="1" dirty="0" smtClean="0"/>
              <a:t> (17).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848872" cy="5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884368" cy="42247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88756" y="5589240"/>
            <a:ext cx="4520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La commune du Thor entourée par le cours </a:t>
            </a:r>
          </a:p>
          <a:p>
            <a:pPr algn="ctr"/>
            <a:r>
              <a:rPr lang="fr-FR" sz="1600" b="1" dirty="0" smtClean="0"/>
              <a:t>d’eau de la Sorgue (Arch. dép. Vaucluse 7 S 1688)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0600"/>
            <a:ext cx="3657600" cy="53766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1099" y="587727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Plan de la fin du XVIIIème siècle montant l’implantation des usines hydrauliques à Grillon sur une branche secondaire de la rivière du Lez (Arch. Dép. Vaucluse 7 S 5).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- Bloc note">
  <a:themeElements>
    <a:clrScheme name="Default Design 1">
      <a:dk1>
        <a:srgbClr val="402000"/>
      </a:dk1>
      <a:lt1>
        <a:srgbClr val="FBFAE2"/>
      </a:lt1>
      <a:dk2>
        <a:srgbClr val="996633"/>
      </a:dk2>
      <a:lt2>
        <a:srgbClr val="A08366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- Bloc note</Template>
  <TotalTime>1389</TotalTime>
  <Words>788</Words>
  <Application>Microsoft Office PowerPoint</Application>
  <PresentationFormat>Affichage à l'écran (4:3)</PresentationFormat>
  <Paragraphs>118</Paragraphs>
  <Slides>38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Modèle - Bloc note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Terminologie</dc:title>
  <dc:creator>jean</dc:creator>
  <cp:lastModifiedBy>Jean-Pierre</cp:lastModifiedBy>
  <cp:revision>106</cp:revision>
  <dcterms:created xsi:type="dcterms:W3CDTF">2014-04-07T15:11:42Z</dcterms:created>
  <dcterms:modified xsi:type="dcterms:W3CDTF">2019-04-19T14:11:06Z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TC010437861036</vt:lpwstr>
  </property>
</Properties>
</file>